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0501"/>
    <p:restoredTop sz="85174"/>
  </p:normalViewPr>
  <p:slideViewPr>
    <p:cSldViewPr snapToGrid="0" snapToObjects="1">
      <p:cViewPr varScale="1">
        <p:scale>
          <a:sx n="94" d="100"/>
          <a:sy n="94" d="100"/>
        </p:scale>
        <p:origin x="1410" y="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1/3/2025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2.png>
</file>

<file path=ppt/media/image3.png>
</file>

<file path=ppt/media/image4.jpe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1/3/2025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1/3/2025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4089854"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&lt;Leandro José dos Santos&gt;</a:t>
            </a:r>
          </a:p>
          <a:p>
            <a:r>
              <a:rPr lang="en-US" dirty="0">
                <a:solidFill>
                  <a:schemeClr val="bg2"/>
                </a:solidFill>
                <a:latin typeface="Abadi" panose="020B0604020104020204" pitchFamily="34" charset="0"/>
                <a:ea typeface="SF Pro" pitchFamily="2" charset="0"/>
                <a:cs typeface="SF Pro" pitchFamily="2" charset="0"/>
              </a:rPr>
              <a:t>2025/01/03</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4351338"/>
          </a:xfrm>
          <a:prstGeom prst="rect">
            <a:avLst/>
          </a:prstGeom>
        </p:spPr>
        <p:txBody>
          <a:bodyPr/>
          <a:lstStyle/>
          <a:p>
            <a:r>
              <a:rPr lang="en-US" sz="2200">
                <a:solidFill>
                  <a:schemeClr val="accent3">
                    <a:lumMod val="25000"/>
                  </a:schemeClr>
                </a:solidFill>
                <a:latin typeface="Abadi" panose="020B0604020104020204" pitchFamily="34" charset="0"/>
              </a:rPr>
              <a:t>Describe how data were processed</a:t>
            </a:r>
          </a:p>
          <a:p>
            <a:r>
              <a:rPr lang="en-US" sz="2200">
                <a:solidFill>
                  <a:schemeClr val="accent3">
                    <a:lumMod val="25000"/>
                  </a:schemeClr>
                </a:solidFill>
                <a:latin typeface="Abadi" panose="020B0604020104020204" pitchFamily="34" charset="0"/>
              </a:rPr>
              <a:t>You need to present your data wrangling process using key phrases and flowcharts</a:t>
            </a:r>
          </a:p>
          <a:p>
            <a:r>
              <a:rPr lang="en-US" sz="2200">
                <a:solidFill>
                  <a:schemeClr val="accent3">
                    <a:lumMod val="25000"/>
                  </a:schemeClr>
                </a:solidFill>
                <a:latin typeface="Abadi" panose="020B0604020104020204" pitchFamily="34" charset="0"/>
              </a:rPr>
              <a:t>Add the GitHub URL of your completed data wrangling related notebooks, as an external reference and peer-review purpose</a:t>
            </a:r>
          </a:p>
          <a:p>
            <a:endParaRPr lang="en-US"/>
          </a:p>
          <a:p>
            <a:endParaRPr lang="en-US"/>
          </a:p>
          <a:p>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Summarize what charts were plotted and why you used those charts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data visualization notebook, as an external reference and peer-review purpose</a:t>
            </a:r>
          </a:p>
          <a:p>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06575"/>
            <a:ext cx="9745589" cy="4351338"/>
          </a:xfrm>
          <a:prstGeom prst="rect">
            <a:avLst/>
          </a:prstGeom>
        </p:spPr>
        <p:txBody>
          <a:bodyPr lIns="91440" tIns="45720" rIns="91440" bIns="45720" anchor="t"/>
          <a:lstStyle/>
          <a:p>
            <a:pPr>
              <a:lnSpc>
                <a:spcPct val="100000"/>
              </a:lnSpc>
              <a:spcBef>
                <a:spcPts val="1400"/>
              </a:spcBef>
            </a:pPr>
            <a:r>
              <a:rPr lang="en-US" sz="2200">
                <a:solidFill>
                  <a:schemeClr val="accent3">
                    <a:lumMod val="25000"/>
                  </a:schemeClr>
                </a:solidFill>
                <a:latin typeface="Abadi"/>
              </a:rPr>
              <a:t>Using bullet point format, summarize the SQL queries you performed</a:t>
            </a: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EDA with SQL notebook, as an external reference and peer-review purpose</a:t>
            </a:r>
          </a:p>
          <a:p>
            <a:endParaRPr lang="en-US"/>
          </a:p>
          <a:p>
            <a:endParaRPr lang="en-US"/>
          </a:p>
          <a:p>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1747520"/>
            <a:ext cx="10125657" cy="3454400"/>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panose="020B0604020104020204" pitchFamily="34" charset="0"/>
              </a:rPr>
              <a:t>We have used a lot of technology in order to identify the way to predict if the Falcon 9 first stage will land successfully, including location, payout mass and date rocket launch</a:t>
            </a:r>
          </a:p>
          <a:p>
            <a:pPr>
              <a:lnSpc>
                <a:spcPct val="100000"/>
              </a:lnSpc>
              <a:spcBef>
                <a:spcPts val="1400"/>
              </a:spcBef>
            </a:pPr>
            <a:r>
              <a:rPr lang="en-US" sz="2200" dirty="0">
                <a:solidFill>
                  <a:schemeClr val="accent3">
                    <a:lumMod val="25000"/>
                  </a:schemeClr>
                </a:solidFill>
                <a:latin typeface="Abadi" panose="020B0604020104020204" pitchFamily="34" charset="0"/>
              </a:rPr>
              <a:t>The results were promising, achieving a hit rate greater than 80%.</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6" y="1554480"/>
            <a:ext cx="10530114" cy="2865347"/>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We will predict if the Falcon 9 first stage will land successfully. SpaceX advertises Falcon 9 rocket launches on its website, with a cost of 62 million dollars; other providers cost upward of 165 million dollars each, much of the savings is because SpaceX can reuse the first stage. Therefore, if we can determine if the first stage will land, we can determine the cost of a launch.</a:t>
            </a:r>
          </a:p>
          <a:p>
            <a:pPr>
              <a:spcBef>
                <a:spcPts val="1400"/>
              </a:spcBef>
            </a:pPr>
            <a:r>
              <a:rPr lang="en-US" sz="2200" dirty="0">
                <a:solidFill>
                  <a:schemeClr val="accent3">
                    <a:lumMod val="25000"/>
                  </a:schemeClr>
                </a:solidFill>
                <a:latin typeface="Abadi" panose="020B0604020104020204" pitchFamily="34" charset="0"/>
              </a:rPr>
              <a:t>During the investigation, several obstacles were overcome, the main one being the complex list of variables that make up the situation.</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lvl="1">
              <a:lnSpc>
                <a:spcPct val="120000"/>
              </a:lnSpc>
              <a:spcBef>
                <a:spcPts val="1400"/>
              </a:spcBef>
            </a:pPr>
            <a:r>
              <a:rPr lang="en-US" sz="7600" dirty="0">
                <a:solidFill>
                  <a:schemeClr val="bg2">
                    <a:lumMod val="50000"/>
                  </a:schemeClr>
                </a:solidFill>
                <a:latin typeface="Abadi"/>
              </a:rPr>
              <a:t>The data was collected directly from the SpaceX website.</a:t>
            </a:r>
          </a:p>
          <a:p>
            <a:pPr lvl="1">
              <a:lnSpc>
                <a:spcPct val="120000"/>
              </a:lnSpc>
              <a:spcBef>
                <a:spcPts val="1400"/>
              </a:spcBef>
            </a:pPr>
            <a:r>
              <a:rPr lang="en-US" sz="8800" dirty="0">
                <a:solidFill>
                  <a:schemeClr val="accent3">
                    <a:lumMod val="25000"/>
                  </a:schemeClr>
                </a:solidFill>
                <a:latin typeface="Abadi"/>
              </a:rPr>
              <a:t>Perform data wrangling</a:t>
            </a:r>
          </a:p>
          <a:p>
            <a:pPr lvl="1">
              <a:lnSpc>
                <a:spcPct val="120000"/>
              </a:lnSpc>
              <a:spcBef>
                <a:spcPts val="1400"/>
              </a:spcBef>
            </a:pPr>
            <a:r>
              <a:rPr lang="en-US" sz="7600" dirty="0">
                <a:solidFill>
                  <a:schemeClr val="bg2">
                    <a:lumMod val="50000"/>
                  </a:schemeClr>
                </a:solidFill>
                <a:latin typeface="Abadi"/>
              </a:rPr>
              <a:t>The data has been processed, cleaned and normalized.</a:t>
            </a:r>
          </a:p>
          <a:p>
            <a:pPr lvl="1">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lvl="1">
              <a:lnSpc>
                <a:spcPct val="120000"/>
              </a:lnSpc>
              <a:spcBef>
                <a:spcPts val="1400"/>
              </a:spcBef>
            </a:pPr>
            <a:r>
              <a:rPr lang="en-US" sz="7600" dirty="0">
                <a:solidFill>
                  <a:schemeClr val="bg2">
                    <a:lumMod val="50000"/>
                  </a:schemeClr>
                </a:solidFill>
                <a:latin typeface="Abadi"/>
              </a:rPr>
              <a:t>Using Python's seaborn library</a:t>
            </a: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a:solidFill>
                  <a:schemeClr val="accent3">
                    <a:lumMod val="25000"/>
                  </a:schemeClr>
                </a:solidFill>
                <a:latin typeface="Abadi" panose="020B0604020104020204" pitchFamily="34" charset="0"/>
              </a:rPr>
              <a:t>Describe how data sets were collected. </a:t>
            </a:r>
          </a:p>
          <a:p>
            <a:pPr>
              <a:lnSpc>
                <a:spcPct val="100000"/>
              </a:lnSpc>
              <a:spcBef>
                <a:spcPts val="1400"/>
              </a:spcBef>
            </a:pPr>
            <a:r>
              <a:rPr lang="en-US" sz="220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SpaceX API calls </a:t>
            </a:r>
            <a:r>
              <a:rPr lang="en-US" sz="2200" dirty="0">
                <a:solidFill>
                  <a:srgbClr val="1C7DDB"/>
                </a:solidFill>
                <a:latin typeface="Abadi"/>
              </a:rPr>
              <a:t>here</a:t>
            </a:r>
            <a:endParaRPr lang="en-US">
              <a:cs typeface="Calibri"/>
            </a:endParaRPr>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SpaceX API calls notebook </a:t>
            </a:r>
            <a:r>
              <a:rPr lang="en-US" sz="2200">
                <a:solidFill>
                  <a:srgbClr val="1C7DDB"/>
                </a:solidFill>
                <a:latin typeface="Abadi" panose="020B0604020104020204" pitchFamily="34" charset="0"/>
              </a:rPr>
              <a:t>(must include completed code cell and outcome cell), </a:t>
            </a:r>
            <a:r>
              <a:rPr lang="en-US" sz="2200">
                <a:solidFill>
                  <a:schemeClr val="accent3">
                    <a:lumMod val="25000"/>
                  </a:schemeClr>
                </a:solidFill>
                <a:latin typeface="Abadi" panose="020B0604020104020204" pitchFamily="34" charset="0"/>
              </a:rPr>
              <a:t>as an external reference and peer-review purpose</a:t>
            </a:r>
          </a:p>
          <a:p>
            <a:endParaRPr lang="en-US"/>
          </a:p>
          <a:p>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8"/>
            <a:ext cx="3932238" cy="3811587"/>
          </a:xfrm>
          <a:prstGeom prst="rect">
            <a:avLst/>
          </a:prstGeom>
        </p:spPr>
        <p:txBody>
          <a:bodyPr lIns="91440" tIns="45720" rIns="91440" bIns="45720" anchor="t">
            <a:noAutofit/>
          </a:bodyPr>
          <a:lstStyle/>
          <a:p>
            <a:pPr>
              <a:lnSpc>
                <a:spcPct val="100000"/>
              </a:lnSpc>
              <a:spcBef>
                <a:spcPts val="1400"/>
              </a:spcBef>
            </a:pPr>
            <a:r>
              <a:rPr lang="en-US" sz="2200">
                <a:solidFill>
                  <a:schemeClr val="accent3">
                    <a:lumMod val="25000"/>
                  </a:schemeClr>
                </a:solidFill>
                <a:latin typeface="Abadi"/>
              </a:rPr>
              <a:t>Present your web scraping process using key phrases and flowcharts</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Add the GitHub URL of the completed web scraping notebook, as an external reference and peer-review purpose</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sp>
        <p:nvSpPr>
          <p:cNvPr id="2" name="Content Placeholder 4">
            <a:extLst>
              <a:ext uri="{FF2B5EF4-FFF2-40B4-BE49-F238E27FC236}">
                <a16:creationId xmlns:a16="http://schemas.microsoft.com/office/drawing/2014/main" id="{8B78C759-C687-440F-8CAE-D3071F1AB630}"/>
              </a:ext>
            </a:extLst>
          </p:cNvPr>
          <p:cNvSpPr txBox="1">
            <a:spLocks/>
          </p:cNvSpPr>
          <p:nvPr/>
        </p:nvSpPr>
        <p:spPr>
          <a:xfrm>
            <a:off x="5910262" y="1792288"/>
            <a:ext cx="5461000" cy="4206875"/>
          </a:xfrm>
          <a:prstGeom prst="rect">
            <a:avLst/>
          </a:prstGeom>
          <a:ln>
            <a:solidFill>
              <a:srgbClr val="0B49CB"/>
            </a:solidFill>
            <a:prstDash val="dash"/>
          </a:ln>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Font typeface="Arial" panose="020B0604020202020204" pitchFamily="34" charset="0"/>
              <a:buNone/>
            </a:pPr>
            <a:endParaRPr lang="en-US" sz="2200" dirty="0">
              <a:solidFill>
                <a:srgbClr val="1C7DDB"/>
              </a:solidFill>
              <a:latin typeface="Abadi"/>
            </a:endParaRPr>
          </a:p>
          <a:p>
            <a:pPr marL="0" indent="0">
              <a:buNone/>
            </a:pPr>
            <a:r>
              <a:rPr lang="en-US" sz="2200">
                <a:solidFill>
                  <a:srgbClr val="1C7DDB"/>
                </a:solidFill>
                <a:latin typeface="Abadi"/>
              </a:rPr>
              <a:t>Place your flowchart of web scraping here</a:t>
            </a:r>
            <a:endParaRPr lang="en-US">
              <a:cs typeface="Calibri"/>
            </a:endParaRP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docProps/app.xml><?xml version="1.0" encoding="utf-8"?>
<Properties xmlns="http://schemas.openxmlformats.org/officeDocument/2006/extended-properties" xmlns:vt="http://schemas.openxmlformats.org/officeDocument/2006/docPropsVTypes">
  <Template/>
  <TotalTime>106</TotalTime>
  <Words>1482</Words>
  <Application>Microsoft Office PowerPoint</Application>
  <PresentationFormat>Widescreen</PresentationFormat>
  <Paragraphs>233</Paragraphs>
  <Slides>47</Slides>
  <Notes>4</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47</vt:i4>
      </vt:variant>
    </vt:vector>
  </HeadingPairs>
  <TitlesOfParts>
    <vt:vector size="52" baseType="lpstr">
      <vt:lpstr>Abadi</vt:lpstr>
      <vt:lpstr>Arial</vt:lpstr>
      <vt:lpstr>Calibri</vt:lpstr>
      <vt:lpstr>IBM Plex Mono SemiBold</vt:lpstr>
      <vt:lpstr>Custom Design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PC_Casa</cp:lastModifiedBy>
  <cp:revision>200</cp:revision>
  <dcterms:created xsi:type="dcterms:W3CDTF">2021-04-29T18:58:34Z</dcterms:created>
  <dcterms:modified xsi:type="dcterms:W3CDTF">2025-01-03T21:54:26Z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